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77" r:id="rId3"/>
  </p:sldIdLst>
  <p:sldSz cx="9144000" cy="6858000" type="screen4x3"/>
  <p:notesSz cx="7053263" cy="10180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C1E8558D-C22A-451E-B33A-91D3F7A97E96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2" tIns="49236" rIns="98472" bIns="4923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5327" y="4835803"/>
            <a:ext cx="5642610" cy="4581287"/>
          </a:xfrm>
          <a:prstGeom prst="rect">
            <a:avLst/>
          </a:prstGeom>
        </p:spPr>
        <p:txBody>
          <a:bodyPr vert="horz" lIns="98472" tIns="49236" rIns="98472" bIns="4923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95217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EAC511D9-6629-4EBA-8315-37F76E762B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07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" y="0"/>
            <a:ext cx="125571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45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02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34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83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96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24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39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01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78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6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C2B2-A567-415B-B830-9F33C3A68F97}" type="datetimeFigureOut">
              <a:rPr lang="fr-FR" smtClean="0"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CEF3-5BCB-48E4-AD55-0254B8634C71}" type="slidenum">
              <a:rPr lang="fr-FR" smtClean="0"/>
              <a:t>‹N°›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2" y="44624"/>
            <a:ext cx="125571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14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Calendrier </a:t>
            </a:r>
            <a:r>
              <a:rPr lang="fr-FR" sz="3200" b="1" dirty="0" smtClean="0"/>
              <a:t>programmes 2017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fr-FR" sz="1800" dirty="0" smtClean="0"/>
          </a:p>
          <a:p>
            <a:pPr marL="0" lvl="1" indent="0">
              <a:buNone/>
            </a:pPr>
            <a:r>
              <a:rPr lang="fr-FR" sz="1800" b="1" dirty="0" smtClean="0"/>
              <a:t>1. Réception </a:t>
            </a:r>
            <a:r>
              <a:rPr lang="fr-FR" sz="1800" dirty="0" smtClean="0"/>
              <a:t>des </a:t>
            </a:r>
            <a:r>
              <a:rPr lang="fr-FR" sz="1800" dirty="0" smtClean="0"/>
              <a:t>propositions de programmes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u="sng" dirty="0" smtClean="0"/>
              <a:t>1</a:t>
            </a:r>
            <a:r>
              <a:rPr lang="fr-FR" sz="1800" u="sng" baseline="30000" dirty="0" smtClean="0"/>
              <a:t>er</a:t>
            </a:r>
            <a:r>
              <a:rPr lang="fr-FR" sz="1800" u="sng" dirty="0" smtClean="0"/>
              <a:t> juillet au 30 septembre 2016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900" dirty="0" smtClean="0"/>
              <a:t>LRAR </a:t>
            </a:r>
            <a:r>
              <a:rPr lang="fr-FR" sz="1900" dirty="0" smtClean="0"/>
              <a:t>envoyée au siège </a:t>
            </a:r>
            <a:r>
              <a:rPr lang="fr-FR" sz="1900" dirty="0"/>
              <a:t>de </a:t>
            </a:r>
            <a:r>
              <a:rPr lang="fr-FR" sz="1900" dirty="0" smtClean="0"/>
              <a:t>FBF et </a:t>
            </a:r>
            <a:r>
              <a:rPr lang="fr-FR" sz="2000" dirty="0" smtClean="0"/>
              <a:t>doublée </a:t>
            </a:r>
            <a:r>
              <a:rPr lang="fr-FR" sz="2000" dirty="0"/>
              <a:t>d’une version </a:t>
            </a:r>
            <a:r>
              <a:rPr lang="fr-FR" sz="2000" dirty="0" smtClean="0"/>
              <a:t>numérique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dirty="0" smtClean="0"/>
              <a:t>FBF garantie le bon enregistrement par l’envoi d’un AR par voie électronique avec transmission d’un numéro analytique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0" indent="0">
              <a:buNone/>
            </a:pPr>
            <a:r>
              <a:rPr lang="fr-FR" sz="1800" b="1" dirty="0" smtClean="0"/>
              <a:t>2. Instruction</a:t>
            </a:r>
            <a:r>
              <a:rPr lang="fr-FR" sz="1800" dirty="0" smtClean="0"/>
              <a:t> du dossier par le Comité de </a:t>
            </a:r>
            <a:r>
              <a:rPr lang="fr-FR" sz="1800" dirty="0" smtClean="0"/>
              <a:t>développement de FBF</a:t>
            </a:r>
            <a:endParaRPr lang="fr-FR" sz="1800" dirty="0" smtClean="0"/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fr-FR" sz="1800" u="sng" dirty="0" smtClean="0"/>
              <a:t>octobre – novembre 2016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fr-FR" sz="1800" dirty="0" smtClean="0"/>
              <a:t>Réunions préparatoires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et 2</a:t>
            </a:r>
            <a:r>
              <a:rPr lang="fr-FR" sz="1800" baseline="30000" dirty="0" smtClean="0"/>
              <a:t>e</a:t>
            </a:r>
            <a:r>
              <a:rPr lang="fr-FR" sz="1800" dirty="0" smtClean="0"/>
              <a:t> collèges </a:t>
            </a:r>
            <a:r>
              <a:rPr lang="fr-FR" sz="1800" i="1" dirty="0" smtClean="0"/>
              <a:t>(prédéfinition des priorités)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fr-FR" sz="1800" dirty="0" smtClean="0"/>
              <a:t>Séances plénières </a:t>
            </a:r>
            <a:r>
              <a:rPr lang="fr-FR" sz="1800" i="1" dirty="0" smtClean="0"/>
              <a:t>(coordination des programmes)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fr-FR" sz="1800" dirty="0" smtClean="0"/>
              <a:t>Etude sur pièces, éventuelles auditions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fr-FR" sz="1800" dirty="0" smtClean="0"/>
              <a:t>Avis techniques</a:t>
            </a:r>
          </a:p>
          <a:p>
            <a:pPr marL="685800" lvl="1">
              <a:buFont typeface="Wingdings" panose="05000000000000000000" pitchFamily="2" charset="2"/>
              <a:buChar char="Ø"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0022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941168"/>
            <a:ext cx="522898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9" t="19912" r="26819" b="48634"/>
          <a:stretch/>
        </p:blipFill>
        <p:spPr bwMode="auto">
          <a:xfrm>
            <a:off x="4782247" y="5177345"/>
            <a:ext cx="1487606" cy="106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Calendrier projets 2017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 smtClean="0"/>
              <a:t>3. Décision</a:t>
            </a:r>
            <a:r>
              <a:rPr lang="fr-FR" sz="1800" dirty="0" smtClean="0"/>
              <a:t> </a:t>
            </a:r>
            <a:r>
              <a:rPr lang="fr-FR" sz="1800" dirty="0"/>
              <a:t>de financement par le Conseil </a:t>
            </a:r>
            <a:r>
              <a:rPr lang="fr-FR" sz="1800" dirty="0" smtClean="0"/>
              <a:t>d’administration de FBF</a:t>
            </a:r>
            <a:endParaRPr lang="fr-FR" sz="1800" dirty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u="sng" dirty="0" smtClean="0"/>
              <a:t>7 </a:t>
            </a:r>
            <a:r>
              <a:rPr lang="fr-FR" sz="1800" u="sng" dirty="0"/>
              <a:t>Décembre 2016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dirty="0"/>
              <a:t>Adoption, report, modification ou </a:t>
            </a:r>
            <a:r>
              <a:rPr lang="fr-FR" sz="1800" dirty="0" smtClean="0"/>
              <a:t>refus</a:t>
            </a:r>
            <a:endParaRPr lang="fr-FR" sz="1800" dirty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dirty="0"/>
              <a:t>Finalisation du </a:t>
            </a:r>
            <a:r>
              <a:rPr lang="fr-FR" sz="1800" dirty="0" smtClean="0"/>
              <a:t>Budget</a:t>
            </a:r>
          </a:p>
          <a:p>
            <a:pPr marL="400050" lvl="1" indent="0">
              <a:buNone/>
            </a:pPr>
            <a:endParaRPr lang="fr-FR" sz="1800" dirty="0"/>
          </a:p>
          <a:p>
            <a:pPr marL="0" lvl="1" indent="0">
              <a:buNone/>
            </a:pPr>
            <a:r>
              <a:rPr lang="fr-FR" sz="1800" b="1" dirty="0"/>
              <a:t>4. </a:t>
            </a:r>
            <a:r>
              <a:rPr lang="fr-FR" sz="1800" b="1" dirty="0" smtClean="0"/>
              <a:t>Mise en œuvre</a:t>
            </a:r>
            <a:r>
              <a:rPr lang="fr-FR" sz="1800" dirty="0" smtClean="0"/>
              <a:t> des programmes </a:t>
            </a:r>
            <a:endParaRPr lang="fr-FR" sz="1800" dirty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dirty="0"/>
              <a:t>Signature des </a:t>
            </a:r>
            <a:r>
              <a:rPr lang="fr-FR" sz="1800" dirty="0" smtClean="0"/>
              <a:t>conventions pour </a:t>
            </a:r>
            <a:r>
              <a:rPr lang="fr-FR" sz="1800" dirty="0"/>
              <a:t>la durée de l'exercice </a:t>
            </a:r>
            <a:r>
              <a:rPr lang="fr-FR" sz="1800" dirty="0" smtClean="0"/>
              <a:t>budgétaire 	         </a:t>
            </a:r>
            <a:r>
              <a:rPr lang="fr-FR" sz="1800" i="1" dirty="0" smtClean="0"/>
              <a:t>(1</a:t>
            </a:r>
            <a:r>
              <a:rPr lang="fr-FR" sz="1800" i="1" baseline="30000" dirty="0" smtClean="0"/>
              <a:t>er</a:t>
            </a:r>
            <a:r>
              <a:rPr lang="fr-FR" sz="1800" i="1" dirty="0" smtClean="0"/>
              <a:t> janvier </a:t>
            </a:r>
            <a:r>
              <a:rPr lang="fr-FR" sz="1800" i="1" dirty="0"/>
              <a:t>au 31 décembre </a:t>
            </a:r>
            <a:r>
              <a:rPr lang="fr-FR" sz="1800" i="1" dirty="0" smtClean="0"/>
              <a:t>2017)</a:t>
            </a:r>
            <a:endParaRPr lang="fr-FR" sz="1800" i="1" dirty="0"/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dirty="0" smtClean="0"/>
              <a:t>Liquidation </a:t>
            </a:r>
            <a:r>
              <a:rPr lang="fr-FR" sz="1800" dirty="0"/>
              <a:t>des dépenses </a:t>
            </a:r>
            <a:r>
              <a:rPr lang="fr-FR" sz="1800" dirty="0" smtClean="0"/>
              <a:t>au </a:t>
            </a:r>
            <a:r>
              <a:rPr lang="fr-FR" sz="1800" dirty="0"/>
              <a:t>plus tard </a:t>
            </a:r>
            <a:r>
              <a:rPr lang="fr-FR" sz="1800" dirty="0" smtClean="0"/>
              <a:t>le </a:t>
            </a:r>
            <a:r>
              <a:rPr lang="fr-FR" sz="1800" dirty="0"/>
              <a:t>31 janvier </a:t>
            </a:r>
            <a:r>
              <a:rPr lang="fr-FR" sz="1800" dirty="0" smtClean="0"/>
              <a:t>2018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fr-FR" sz="1800" dirty="0" smtClean="0"/>
              <a:t>En cas de retard d’un programme commencé, le porteur du programme peut solliciter FBF pour une </a:t>
            </a:r>
            <a:r>
              <a:rPr lang="fr-FR" sz="1800" dirty="0"/>
              <a:t>prorogation </a:t>
            </a:r>
            <a:r>
              <a:rPr lang="fr-FR" sz="1800" dirty="0" smtClean="0"/>
              <a:t>motivée </a:t>
            </a:r>
            <a:endParaRPr lang="fr-FR" sz="1800" dirty="0"/>
          </a:p>
          <a:p>
            <a:pPr lvl="1" indent="-342900">
              <a:buFont typeface="Wingdings" panose="05000000000000000000" pitchFamily="2" charset="2"/>
              <a:buChar char="Ø"/>
            </a:pPr>
            <a:endParaRPr lang="fr-FR" sz="1800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0666">
            <a:off x="4653989" y="4650362"/>
            <a:ext cx="2354032" cy="239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6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129</Words>
  <Application>Microsoft Office PowerPoint</Application>
  <PresentationFormat>Affichage à l'écran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Calendrier programmes 2017</vt:lpstr>
      <vt:lpstr>Calendrier projets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BOIS FORET</dc:title>
  <dc:creator>Jean Loeper</dc:creator>
  <cp:lastModifiedBy>a.hetroit</cp:lastModifiedBy>
  <cp:revision>93</cp:revision>
  <cp:lastPrinted>2016-06-08T11:09:06Z</cp:lastPrinted>
  <dcterms:created xsi:type="dcterms:W3CDTF">2016-03-14T10:16:45Z</dcterms:created>
  <dcterms:modified xsi:type="dcterms:W3CDTF">2016-06-08T16:09:08Z</dcterms:modified>
</cp:coreProperties>
</file>